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7" r:id="rId5"/>
  </p:sldMasterIdLst>
  <p:notesMasterIdLst>
    <p:notesMasterId r:id="rId8"/>
  </p:notesMasterIdLst>
  <p:handoutMasterIdLst>
    <p:handoutMasterId r:id="rId9"/>
  </p:handoutMasterIdLst>
  <p:sldIdLst>
    <p:sldId id="310" r:id="rId6"/>
    <p:sldId id="309" r:id="rId7"/>
  </p:sldIdLst>
  <p:sldSz cx="9144000" cy="6858000" type="screen4x3"/>
  <p:notesSz cx="7010400" cy="92360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randt Rydell" initials="BR" lastIdx="1" clrIdx="0"/>
  <p:cmAuthor id="1" name="Lauren Edmonds" initials="LME" lastIdx="12" clrIdx="1"/>
  <p:cmAuthor id="2" name="Jason Rhoades" initials="JLR" lastIdx="6" clrIdx="2"/>
  <p:cmAuthor id="3" name="Atherton, Allison" initials="AA" lastIdx="9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D69E"/>
    <a:srgbClr val="000000"/>
    <a:srgbClr val="C6E2BC"/>
    <a:srgbClr val="CEE4BA"/>
    <a:srgbClr val="00385E"/>
    <a:srgbClr val="C0D1E2"/>
    <a:srgbClr val="005386"/>
    <a:srgbClr val="55BAB7"/>
    <a:srgbClr val="C4E3E1"/>
    <a:srgbClr val="0083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01" autoAdjust="0"/>
    <p:restoredTop sz="91652" autoAdjust="0"/>
  </p:normalViewPr>
  <p:slideViewPr>
    <p:cSldViewPr snapToGrid="0" snapToObjects="1">
      <p:cViewPr>
        <p:scale>
          <a:sx n="100" d="100"/>
          <a:sy n="100" d="100"/>
        </p:scale>
        <p:origin x="-378" y="-90"/>
      </p:cViewPr>
      <p:guideLst>
        <p:guide orient="horz" pos="403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notesViewPr>
    <p:cSldViewPr snapToGrid="0" snapToObjects="1" showGuides="1">
      <p:cViewPr varScale="1">
        <p:scale>
          <a:sx n="55" d="100"/>
          <a:sy n="55" d="100"/>
        </p:scale>
        <p:origin x="-2832" y="-102"/>
      </p:cViewPr>
      <p:guideLst>
        <p:guide orient="horz" pos="2909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475" cy="4621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9" y="0"/>
            <a:ext cx="3038475" cy="4621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9DE495-51AC-4723-A7B4-B1B58AAC8C5A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772378"/>
            <a:ext cx="3038475" cy="4621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9" y="8772378"/>
            <a:ext cx="3038475" cy="4621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0D1E90-E9C6-42A2-8EB7-24DAC221AC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87964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475" cy="4621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9" y="0"/>
            <a:ext cx="3038475" cy="4621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DF52B9-7E6C-4146-83FC-76B5AB271E46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692150"/>
            <a:ext cx="4619625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387767"/>
            <a:ext cx="5607050" cy="415591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772378"/>
            <a:ext cx="3038475" cy="4621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9" y="8772378"/>
            <a:ext cx="3038475" cy="4621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1B3D22-F502-4A52-A06E-717BD3D70E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1388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B3D22-F502-4A52-A06E-717BD3D70E2C}" type="slidenum">
              <a:rPr lang="en-US" smtClean="0"/>
              <a:t>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6587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6950D2-1154-4F7F-81B2-11572060D791}" type="slidenum">
              <a:rPr lang="en-US" smtClean="0"/>
              <a:t>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865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9664" y="828675"/>
            <a:ext cx="8229600" cy="51165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247650" y="640808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6"/>
          <p:cNvSpPr txBox="1">
            <a:spLocks/>
          </p:cNvSpPr>
          <p:nvPr userDrawn="1"/>
        </p:nvSpPr>
        <p:spPr>
          <a:xfrm>
            <a:off x="6705600" y="60687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66355A-084C-D24E-9AD2-7E4FC41EA627}" type="slidenum">
              <a:rPr lang="en-US" smtClean="0">
                <a:solidFill>
                  <a:schemeClr val="tx1"/>
                </a:solidFill>
              </a:rPr>
              <a:pPr/>
              <a:t>‹#›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379664" y="179143"/>
            <a:ext cx="8459536" cy="4616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24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94425"/>
            <a:ext cx="2895600" cy="199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3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 txBox="1">
            <a:spLocks/>
          </p:cNvSpPr>
          <p:nvPr userDrawn="1"/>
        </p:nvSpPr>
        <p:spPr>
          <a:xfrm>
            <a:off x="6705600" y="60687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66355A-084C-D24E-9AD2-7E4FC41EA627}" type="slidenum">
              <a:rPr lang="en-US" smtClean="0">
                <a:solidFill>
                  <a:schemeClr val="tx1"/>
                </a:solidFill>
              </a:rPr>
              <a:pPr/>
              <a:t>‹#›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94425"/>
            <a:ext cx="2895600" cy="199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23948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1475" y="8001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62475" y="8001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247650" y="640808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6"/>
          <p:cNvSpPr txBox="1">
            <a:spLocks/>
          </p:cNvSpPr>
          <p:nvPr userDrawn="1"/>
        </p:nvSpPr>
        <p:spPr>
          <a:xfrm>
            <a:off x="6705600" y="60687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66355A-084C-D24E-9AD2-7E4FC41EA627}" type="slidenum">
              <a:rPr lang="en-US" smtClean="0">
                <a:solidFill>
                  <a:schemeClr val="tx1"/>
                </a:solidFill>
              </a:rPr>
              <a:pPr/>
              <a:t>‹#›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371475" y="179143"/>
            <a:ext cx="8459536" cy="4616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24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94425"/>
            <a:ext cx="2895600" cy="199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0594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9664" y="9255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9664" y="1565275"/>
            <a:ext cx="4040188" cy="43703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9255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65275"/>
            <a:ext cx="4041775" cy="43703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247650" y="640808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Slide Number Placeholder 6"/>
          <p:cNvSpPr txBox="1">
            <a:spLocks/>
          </p:cNvSpPr>
          <p:nvPr userDrawn="1"/>
        </p:nvSpPr>
        <p:spPr>
          <a:xfrm>
            <a:off x="6705600" y="60687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66355A-084C-D24E-9AD2-7E4FC41EA627}" type="slidenum">
              <a:rPr lang="en-US" smtClean="0">
                <a:solidFill>
                  <a:schemeClr val="tx1"/>
                </a:solidFill>
              </a:rPr>
              <a:pPr/>
              <a:t>‹#›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" name="Title Placeholder 1"/>
          <p:cNvSpPr>
            <a:spLocks noGrp="1"/>
          </p:cNvSpPr>
          <p:nvPr>
            <p:ph type="title"/>
          </p:nvPr>
        </p:nvSpPr>
        <p:spPr>
          <a:xfrm>
            <a:off x="379664" y="179143"/>
            <a:ext cx="8459536" cy="4616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24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199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6824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>
            <a:off x="247650" y="640808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6"/>
          <p:cNvSpPr txBox="1">
            <a:spLocks/>
          </p:cNvSpPr>
          <p:nvPr userDrawn="1"/>
        </p:nvSpPr>
        <p:spPr>
          <a:xfrm>
            <a:off x="6705600" y="6202150"/>
            <a:ext cx="2133600" cy="1825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66355A-084C-D24E-9AD2-7E4FC41EA627}" type="slidenum">
              <a:rPr lang="en-US" smtClean="0">
                <a:solidFill>
                  <a:schemeClr val="tx1"/>
                </a:solidFill>
              </a:rPr>
              <a:pPr/>
              <a:t>‹#›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379663" y="179143"/>
            <a:ext cx="8458200" cy="4616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24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94425"/>
            <a:ext cx="2895600" cy="199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7129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6"/>
          <p:cNvSpPr txBox="1">
            <a:spLocks/>
          </p:cNvSpPr>
          <p:nvPr userDrawn="1"/>
        </p:nvSpPr>
        <p:spPr>
          <a:xfrm>
            <a:off x="6705600" y="60687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66355A-084C-D24E-9AD2-7E4FC41EA627}" type="slidenum">
              <a:rPr lang="en-US" smtClean="0">
                <a:solidFill>
                  <a:schemeClr val="tx1"/>
                </a:solidFill>
              </a:rPr>
              <a:pPr/>
              <a:t>‹#›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94425"/>
            <a:ext cx="2895600" cy="199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71474"/>
            <a:ext cx="3008313" cy="8921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71474"/>
            <a:ext cx="5111750" cy="558323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6365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6"/>
          <p:cNvSpPr txBox="1">
            <a:spLocks/>
          </p:cNvSpPr>
          <p:nvPr userDrawn="1"/>
        </p:nvSpPr>
        <p:spPr>
          <a:xfrm>
            <a:off x="6705600" y="60687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66355A-084C-D24E-9AD2-7E4FC41EA627}" type="slidenum">
              <a:rPr lang="en-US" smtClean="0">
                <a:solidFill>
                  <a:schemeClr val="tx1"/>
                </a:solidFill>
              </a:rPr>
              <a:pPr/>
              <a:t>‹#›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94425"/>
            <a:ext cx="2895600" cy="199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82203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94425"/>
            <a:ext cx="2895600" cy="199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6631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6"/>
          <p:cNvSpPr txBox="1">
            <a:spLocks/>
          </p:cNvSpPr>
          <p:nvPr userDrawn="1"/>
        </p:nvSpPr>
        <p:spPr>
          <a:xfrm>
            <a:off x="6705600" y="60687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66355A-084C-D24E-9AD2-7E4FC41EA627}" type="slidenum">
              <a:rPr lang="en-US" smtClean="0">
                <a:solidFill>
                  <a:schemeClr val="tx1"/>
                </a:solidFill>
              </a:rPr>
              <a:pPr/>
              <a:t>‹#›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94425"/>
            <a:ext cx="2895600" cy="199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3348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47625" y="0"/>
            <a:ext cx="923925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13" name="Picture 12"/>
          <p:cNvPicPr>
            <a:picLocks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46868"/>
          <a:stretch/>
        </p:blipFill>
        <p:spPr>
          <a:xfrm>
            <a:off x="214884" y="0"/>
            <a:ext cx="8714232" cy="6858000"/>
          </a:xfrm>
          <a:prstGeom prst="rect">
            <a:avLst/>
          </a:prstGeom>
          <a:effectLst>
            <a:reflection stA="58000" endPos="1000" dir="5400000" sy="-100000" algn="bl" rotWithShape="0"/>
          </a:effectLst>
        </p:spPr>
      </p:pic>
      <p:pic>
        <p:nvPicPr>
          <p:cNvPr id="9" name="Picture 8" descr="ERCOT cmyk-01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50" y="6024691"/>
            <a:ext cx="817615" cy="34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7" r:id="rId1"/>
    <p:sldLayoutId id="2147493458" r:id="rId2"/>
    <p:sldLayoutId id="2147493459" r:id="rId3"/>
    <p:sldLayoutId id="2147493460" r:id="rId4"/>
    <p:sldLayoutId id="2147493461" r:id="rId5"/>
    <p:sldLayoutId id="2147493462" r:id="rId6"/>
    <p:sldLayoutId id="2147493463" r:id="rId7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-168453"/>
            <a:ext cx="9144000" cy="721695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/>
          <p:cNvPicPr>
            <a:picLocks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46868"/>
          <a:stretch/>
        </p:blipFill>
        <p:spPr>
          <a:xfrm>
            <a:off x="214884" y="0"/>
            <a:ext cx="8714232" cy="6858000"/>
          </a:xfrm>
          <a:prstGeom prst="rect">
            <a:avLst/>
          </a:prstGeom>
          <a:effectLst>
            <a:reflection stA="58000" endPos="1000" dir="5400000" sy="-100000" algn="bl" rotWithShape="0"/>
          </a:effectLst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975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2B160E-BCD5-4FA1-A9E3-2623029C8025}" type="datetime1">
              <a:rPr lang="en-US" smtClean="0"/>
              <a:t>9/8/2015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975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975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E1B48D-6708-5141-8A45-C2E8F9E833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339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74" r:id="rId1"/>
    <p:sldLayoutId id="2147493475" r:id="rId2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542925" y="421739"/>
            <a:ext cx="7727950" cy="1922879"/>
            <a:chOff x="603250" y="546100"/>
            <a:chExt cx="7727950" cy="1922879"/>
          </a:xfrm>
        </p:grpSpPr>
        <p:pic>
          <p:nvPicPr>
            <p:cNvPr id="9" name="Picture 8" descr="ERCOT cmyk-0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3250" y="546100"/>
              <a:ext cx="2457704" cy="1041400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787400" y="2130425"/>
              <a:ext cx="7543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1600" dirty="0"/>
            </a:p>
          </p:txBody>
        </p:sp>
        <p:cxnSp>
          <p:nvCxnSpPr>
            <p:cNvPr id="13" name="Straight Connector 12"/>
            <p:cNvCxnSpPr/>
            <p:nvPr/>
          </p:nvCxnSpPr>
          <p:spPr>
            <a:xfrm flipV="1">
              <a:off x="787400" y="1852613"/>
              <a:ext cx="6286500" cy="12700"/>
            </a:xfrm>
            <a:prstGeom prst="line">
              <a:avLst/>
            </a:prstGeom>
            <a:ln>
              <a:solidFill>
                <a:srgbClr val="00385E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/>
          <p:cNvSpPr txBox="1"/>
          <p:nvPr/>
        </p:nvSpPr>
        <p:spPr>
          <a:xfrm>
            <a:off x="1163758" y="2344618"/>
            <a:ext cx="6438519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Settlement Stability</a:t>
            </a:r>
          </a:p>
          <a:p>
            <a:r>
              <a:rPr lang="en-US" dirty="0" smtClean="0"/>
              <a:t>2015 Q2 Update to COPS- Net Allocation updates</a:t>
            </a:r>
          </a:p>
          <a:p>
            <a:endParaRPr lang="en-US" sz="3200" dirty="0"/>
          </a:p>
          <a:p>
            <a:r>
              <a:rPr lang="en-US" dirty="0" smtClean="0"/>
              <a:t>Austin J. Rosel</a:t>
            </a:r>
          </a:p>
          <a:p>
            <a:r>
              <a:rPr lang="en-US" dirty="0" smtClean="0"/>
              <a:t>ERCOT</a:t>
            </a:r>
          </a:p>
          <a:p>
            <a:endParaRPr lang="en-US" dirty="0" smtClean="0"/>
          </a:p>
          <a:p>
            <a:r>
              <a:rPr lang="en-US" dirty="0" smtClean="0"/>
              <a:t>COPS</a:t>
            </a:r>
          </a:p>
          <a:p>
            <a:r>
              <a:rPr lang="en-US" dirty="0" smtClean="0"/>
              <a:t>9/9/2015</a:t>
            </a:r>
          </a:p>
        </p:txBody>
      </p:sp>
    </p:spTree>
    <p:extLst>
      <p:ext uri="{BB962C8B-B14F-4D97-AF65-F5344CB8AC3E}">
        <p14:creationId xmlns:p14="http://schemas.microsoft.com/office/powerpoint/2010/main" val="1722454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8686800" cy="685800"/>
          </a:xfrm>
        </p:spPr>
        <p:txBody>
          <a:bodyPr/>
          <a:lstStyle/>
          <a:p>
            <a:r>
              <a:rPr lang="en-US" sz="1800" dirty="0" smtClean="0"/>
              <a:t>8.2(g) Net Allocation to Load (Board Report)- Totals and $/</a:t>
            </a:r>
            <a:r>
              <a:rPr lang="en-US" sz="1800" dirty="0" err="1" smtClean="0"/>
              <a:t>Mwh</a:t>
            </a:r>
            <a:endParaRPr lang="en-US" sz="1800" dirty="0" smtClean="0">
              <a:solidFill>
                <a:srgbClr val="FF0000"/>
              </a:solidFill>
            </a:endParaRPr>
          </a:p>
        </p:txBody>
      </p:sp>
      <p:sp>
        <p:nvSpPr>
          <p:cNvPr id="20" name="TextBox 2"/>
          <p:cNvSpPr txBox="1"/>
          <p:nvPr/>
        </p:nvSpPr>
        <p:spPr>
          <a:xfrm>
            <a:off x="3514493" y="739048"/>
            <a:ext cx="2032292" cy="201385"/>
          </a:xfrm>
          <a:prstGeom prst="rect">
            <a:avLst/>
          </a:prstGeom>
          <a:solidFill>
            <a:schemeClr val="lt1"/>
          </a:solidFill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b="1" dirty="0">
                <a:solidFill>
                  <a:srgbClr val="FF0000"/>
                </a:solidFill>
              </a:rPr>
              <a:t>NET ALLOCATION</a:t>
            </a:r>
            <a:r>
              <a:rPr lang="en-US" sz="800" b="1" baseline="0" dirty="0">
                <a:solidFill>
                  <a:srgbClr val="FF0000"/>
                </a:solidFill>
              </a:rPr>
              <a:t> TO LOAD </a:t>
            </a:r>
            <a:r>
              <a:rPr lang="en-US" sz="800" b="1" baseline="0" dirty="0" smtClean="0">
                <a:solidFill>
                  <a:srgbClr val="FF0000"/>
                </a:solidFill>
              </a:rPr>
              <a:t>(in </a:t>
            </a:r>
            <a:r>
              <a:rPr lang="en-US" sz="800" b="1" baseline="0" dirty="0">
                <a:solidFill>
                  <a:srgbClr val="FF0000"/>
                </a:solidFill>
              </a:rPr>
              <a:t>Mil)</a:t>
            </a:r>
            <a:endParaRPr lang="en-US" sz="800" b="1" dirty="0">
              <a:solidFill>
                <a:srgbClr val="FF0000"/>
              </a:solidFill>
            </a:endParaRPr>
          </a:p>
        </p:txBody>
      </p:sp>
      <p:sp>
        <p:nvSpPr>
          <p:cNvPr id="23" name="TextBox 2"/>
          <p:cNvSpPr txBox="1"/>
          <p:nvPr/>
        </p:nvSpPr>
        <p:spPr>
          <a:xfrm>
            <a:off x="2680278" y="4091635"/>
            <a:ext cx="3944815" cy="201368"/>
          </a:xfrm>
          <a:prstGeom prst="rect">
            <a:avLst/>
          </a:prstGeom>
          <a:solidFill>
            <a:schemeClr val="lt1"/>
          </a:solidFill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800" b="1" dirty="0" smtClean="0">
                <a:solidFill>
                  <a:srgbClr val="FF0000"/>
                </a:solidFill>
              </a:rPr>
              <a:t>AUCTION REVENUE PER CONGESTION MANAGEMENT ZONE </a:t>
            </a:r>
            <a:r>
              <a:rPr lang="en-US" sz="800" b="1" baseline="0" dirty="0" smtClean="0">
                <a:solidFill>
                  <a:srgbClr val="FF0000"/>
                </a:solidFill>
              </a:rPr>
              <a:t>($ in Mil)</a:t>
            </a:r>
            <a:endParaRPr lang="en-US" sz="8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6616087"/>
              </p:ext>
            </p:extLst>
          </p:nvPr>
        </p:nvGraphicFramePr>
        <p:xfrm>
          <a:off x="412334" y="958647"/>
          <a:ext cx="7963915" cy="2887539"/>
        </p:xfrm>
        <a:graphic>
          <a:graphicData uri="http://schemas.openxmlformats.org/drawingml/2006/table">
            <a:tbl>
              <a:tblPr/>
              <a:tblGrid>
                <a:gridCol w="2392139"/>
                <a:gridCol w="476993"/>
                <a:gridCol w="423994"/>
                <a:gridCol w="432828"/>
                <a:gridCol w="374095"/>
                <a:gridCol w="421926"/>
                <a:gridCol w="474453"/>
                <a:gridCol w="465827"/>
                <a:gridCol w="396815"/>
                <a:gridCol w="439947"/>
                <a:gridCol w="405441"/>
                <a:gridCol w="388189"/>
                <a:gridCol w="474453"/>
                <a:gridCol w="396815"/>
              </a:tblGrid>
              <a:tr h="197293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44" marR="6644" marT="66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Jun-14</a:t>
                      </a:r>
                    </a:p>
                  </a:txBody>
                  <a:tcPr marL="6644" marR="6644" marT="66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Jul-14</a:t>
                      </a:r>
                    </a:p>
                  </a:txBody>
                  <a:tcPr marL="6644" marR="6644" marT="66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Aug-14</a:t>
                      </a:r>
                    </a:p>
                  </a:txBody>
                  <a:tcPr marL="6644" marR="6644" marT="66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Sep-14</a:t>
                      </a:r>
                    </a:p>
                  </a:txBody>
                  <a:tcPr marL="6644" marR="6644" marT="66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Oct-14</a:t>
                      </a:r>
                    </a:p>
                  </a:txBody>
                  <a:tcPr marL="6644" marR="6644" marT="66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Nov-14</a:t>
                      </a:r>
                    </a:p>
                  </a:txBody>
                  <a:tcPr marL="6644" marR="6644" marT="66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Dec-14</a:t>
                      </a:r>
                    </a:p>
                  </a:txBody>
                  <a:tcPr marL="6644" marR="6644" marT="66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Jan-15</a:t>
                      </a:r>
                    </a:p>
                  </a:txBody>
                  <a:tcPr marL="6644" marR="6644" marT="66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Feb-15</a:t>
                      </a:r>
                    </a:p>
                  </a:txBody>
                  <a:tcPr marL="6644" marR="6644" marT="66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Mar-15</a:t>
                      </a:r>
                    </a:p>
                  </a:txBody>
                  <a:tcPr marL="6644" marR="6644" marT="66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Apr-15</a:t>
                      </a:r>
                    </a:p>
                  </a:txBody>
                  <a:tcPr marL="6644" marR="6644" marT="66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May-15</a:t>
                      </a:r>
                    </a:p>
                  </a:txBody>
                  <a:tcPr marL="6644" marR="6644" marT="66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Jun-15</a:t>
                      </a:r>
                    </a:p>
                  </a:txBody>
                  <a:tcPr marL="6644" marR="6644" marT="66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  <a:tr h="132878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Balancing Account Payout to Load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-$2.0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-$3.7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-$9.3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-$1.0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-$1.0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-$1.5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79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Non-Zonal Auction Distribution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-$6.7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-$6.6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-$5.3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-$6.4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-$7.3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-$4.1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-$3.9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-$2.7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-$2.7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-$5.6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-$7.8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-$7.8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-$6.2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649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Zonal Auction Distribution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-$33.3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-$44.3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-$38.9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-$28.7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-$23.4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-$18.4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-$21.2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-$19.9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-$18.6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-$19.8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-$23.8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-$26.7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-$29.3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878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RUC Settlement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-$0.1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-$0.1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878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Ancillary Services Settlement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$28.8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$28.0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$42.7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$25.8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$41.1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$44.7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$21.6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$17.6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$19.3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$33.6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$31.9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$26.1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$25.0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878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Black Start Service Settlement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878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Voltage Services Settlement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878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RMR Settlement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878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RMR Capacity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878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Revenue Neutrality 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$1.3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$4.1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$3.7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$8.2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$1.2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$2.0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$2.7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$2.0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$1.0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$2.4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$2.6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878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Emergency Energy Charges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878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Base Point Deviation Payments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-$0.4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-$0.3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-$0.3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-$0.3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-$0.3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-$0.3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878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ERS Settlement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$4.9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$4.9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$4.9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$4.9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$3.7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$3.7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$3.7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$3.7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$3.6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$3.6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$3.6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$3.6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878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ORDC Settlement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878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ERCOT Admin Fee Settlement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$14.8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$16.0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$16.7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$14.5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$12.8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$11.5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$12.1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$13.4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$11.7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$11.8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$11.5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$13.0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$15.1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878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Block Load Transfer Settlement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878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MW Charge for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Excep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.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Fuel Cost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$0.0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878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Total $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$8.0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-$1.2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$15.1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$18.0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$27.7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$38.4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$13.3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$15.2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$14.0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$26.4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$17.2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$11.2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$7.6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878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Total Real-Time Adjusted Metered Load (MWh)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31.8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34.5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31.1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27.6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24.8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28.9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25.2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25.4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24.7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32.5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878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$/MWh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$0.25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-$0.03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$0.42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$0.58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$1.00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$1.55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$0.51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$0.53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$0.55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$1.04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$0.69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$0.40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$0.23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9790927"/>
              </p:ext>
            </p:extLst>
          </p:nvPr>
        </p:nvGraphicFramePr>
        <p:xfrm>
          <a:off x="412334" y="4300413"/>
          <a:ext cx="7955289" cy="789087"/>
        </p:xfrm>
        <a:graphic>
          <a:graphicData uri="http://schemas.openxmlformats.org/drawingml/2006/table">
            <a:tbl>
              <a:tblPr/>
              <a:tblGrid>
                <a:gridCol w="2399877"/>
                <a:gridCol w="457200"/>
                <a:gridCol w="431321"/>
                <a:gridCol w="439947"/>
                <a:gridCol w="370936"/>
                <a:gridCol w="414068"/>
                <a:gridCol w="491706"/>
                <a:gridCol w="457200"/>
                <a:gridCol w="388188"/>
                <a:gridCol w="439948"/>
                <a:gridCol w="414067"/>
                <a:gridCol w="388189"/>
                <a:gridCol w="474453"/>
                <a:gridCol w="388189"/>
              </a:tblGrid>
              <a:tr h="13186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Zonal Auction 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Distribution($)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055" marR="5055" marT="50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Jun-14</a:t>
                      </a:r>
                    </a:p>
                  </a:txBody>
                  <a:tcPr marL="5055" marR="5055" marT="50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Jul-14</a:t>
                      </a:r>
                    </a:p>
                  </a:txBody>
                  <a:tcPr marL="5055" marR="5055" marT="50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Aug-14</a:t>
                      </a:r>
                    </a:p>
                  </a:txBody>
                  <a:tcPr marL="5055" marR="5055" marT="50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Sep-14</a:t>
                      </a:r>
                    </a:p>
                  </a:txBody>
                  <a:tcPr marL="5055" marR="5055" marT="50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Oct-14</a:t>
                      </a:r>
                    </a:p>
                  </a:txBody>
                  <a:tcPr marL="5055" marR="5055" marT="50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Nov-14</a:t>
                      </a:r>
                    </a:p>
                  </a:txBody>
                  <a:tcPr marL="5055" marR="5055" marT="50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Dec-14</a:t>
                      </a:r>
                    </a:p>
                  </a:txBody>
                  <a:tcPr marL="5055" marR="5055" marT="50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Jan-15</a:t>
                      </a:r>
                    </a:p>
                  </a:txBody>
                  <a:tcPr marL="5055" marR="5055" marT="50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Feb-15</a:t>
                      </a:r>
                    </a:p>
                  </a:txBody>
                  <a:tcPr marL="5055" marR="5055" marT="50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Mar-15</a:t>
                      </a:r>
                    </a:p>
                  </a:txBody>
                  <a:tcPr marL="5055" marR="5055" marT="50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Apr-15</a:t>
                      </a:r>
                    </a:p>
                  </a:txBody>
                  <a:tcPr marL="5055" marR="5055" marT="50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May-15</a:t>
                      </a:r>
                    </a:p>
                  </a:txBody>
                  <a:tcPr marL="5055" marR="5055" marT="50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Jun-15</a:t>
                      </a:r>
                    </a:p>
                  </a:txBody>
                  <a:tcPr marL="5055" marR="5055" marT="50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  <a:tr h="10110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HOUSTON</a:t>
                      </a:r>
                    </a:p>
                  </a:txBody>
                  <a:tcPr marL="5055" marR="5055" marT="50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-$2.4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-$3.1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-$3.0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-$2.9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-$2.5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-$1.8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-$2.1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-$1.5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-$1.3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-$1.7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-$2.1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-$2.6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-$2.7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10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NORTH</a:t>
                      </a:r>
                    </a:p>
                  </a:txBody>
                  <a:tcPr marL="5055" marR="5055" marT="50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-$4.7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-$6.8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-$6.1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-$3.5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-$3.2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-$2.7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-$4.4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-$4.6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-$3.8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-$3.7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-$3.8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-$4.5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-$4.8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10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SOUTH</a:t>
                      </a:r>
                    </a:p>
                  </a:txBody>
                  <a:tcPr marL="5055" marR="5055" marT="50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-$8.5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-$8.8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-$9.0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-$7.0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-$6.2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-$6.0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-$7.4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-$7.0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-$6.9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-$6.4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-$7.2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-$8.0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-$8.3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78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WEST</a:t>
                      </a:r>
                    </a:p>
                  </a:txBody>
                  <a:tcPr marL="5055" marR="5055" marT="50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-$17.7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-$25.6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-$20.8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-$15.3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-$11.4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-$7.9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-$7.4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-$6.8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-$6.5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-$7.9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-$10.7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-$11.5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-$13.5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787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TOTAL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055" marR="5055" marT="50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-$33.3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-$44.3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-$38.9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-$28.7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-$23.4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-$18.4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-$21.2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-$19.9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-$18.6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-$19.8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-$23.8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-$26.7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-$29.3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69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1">
  <a:themeElements>
    <a:clrScheme name="ERCOT Colors">
      <a:dk1>
        <a:sysClr val="windowText" lastClr="000000"/>
      </a:dk1>
      <a:lt1>
        <a:sysClr val="window" lastClr="FFFFFF"/>
      </a:lt1>
      <a:dk2>
        <a:srgbClr val="00385E"/>
      </a:dk2>
      <a:lt2>
        <a:srgbClr val="EEECE1"/>
      </a:lt2>
      <a:accent1>
        <a:srgbClr val="008373"/>
      </a:accent1>
      <a:accent2>
        <a:srgbClr val="056BB8"/>
      </a:accent2>
      <a:accent3>
        <a:srgbClr val="680546"/>
      </a:accent3>
      <a:accent4>
        <a:srgbClr val="FDC709"/>
      </a:accent4>
      <a:accent5>
        <a:srgbClr val="E5E5E2"/>
      </a:accent5>
      <a:accent6>
        <a:srgbClr val="1F8A45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ERCOT">
      <a:dk1>
        <a:sysClr val="windowText" lastClr="000000"/>
      </a:dk1>
      <a:lt1>
        <a:sysClr val="window" lastClr="FFFFFF"/>
      </a:lt1>
      <a:dk2>
        <a:srgbClr val="00385E"/>
      </a:dk2>
      <a:lt2>
        <a:srgbClr val="EEECE1"/>
      </a:lt2>
      <a:accent1>
        <a:srgbClr val="008373"/>
      </a:accent1>
      <a:accent2>
        <a:srgbClr val="1B5026"/>
      </a:accent2>
      <a:accent3>
        <a:srgbClr val="0F1423"/>
      </a:accent3>
      <a:accent4>
        <a:srgbClr val="400E22"/>
      </a:accent4>
      <a:accent5>
        <a:srgbClr val="E5E5E2"/>
      </a:accent5>
      <a:accent6>
        <a:srgbClr val="86878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EB6C32BA7893B4D8D08DA703C6B8599" ma:contentTypeVersion="0" ma:contentTypeDescription="Create a new document." ma:contentTypeScope="" ma:versionID="438847a72b75665982a8a359f97ca60b">
  <xsd:schema xmlns:xsd="http://www.w3.org/2001/XMLSchema" xmlns:xs="http://www.w3.org/2001/XMLSchema" xmlns:p="http://schemas.microsoft.com/office/2006/metadata/properties" xmlns:ns2="c34af464-7aa1-4edd-9be4-83dffc1cb926" targetNamespace="http://schemas.microsoft.com/office/2006/metadata/properties" ma:root="true" ma:fieldsID="429eac13a7923d6b47fc28e8f4096b10" ns2:_="">
    <xsd:import namespace="c34af464-7aa1-4edd-9be4-83dffc1cb926"/>
    <xsd:element name="properties">
      <xsd:complexType>
        <xsd:sequence>
          <xsd:element name="documentManagement">
            <xsd:complexType>
              <xsd:all>
                <xsd:element ref="ns2:Information_x0020_Classification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4af464-7aa1-4edd-9be4-83dffc1cb926" elementFormDefault="qualified">
    <xsd:import namespace="http://schemas.microsoft.com/office/2006/documentManagement/types"/>
    <xsd:import namespace="http://schemas.microsoft.com/office/infopath/2007/PartnerControls"/>
    <xsd:element name="Information_x0020_Classification" ma:index="8" ma:displayName="Information Classification" ma:default="ERCOT Limited" ma:description="ERCOT Information Classification" ma:format="Dropdown" ma:internalName="Information_x0020_Classification">
      <xsd:simpleType>
        <xsd:restriction base="dms:Choice">
          <xsd:enumeration value="Public"/>
          <xsd:enumeration value="ERCOT Limited"/>
          <xsd:enumeration value="ERCOT Confidential"/>
          <xsd:enumeration value="ERCOT Restricted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_x0020_Classification xmlns="c34af464-7aa1-4edd-9be4-83dffc1cb926">ERCOT Confidential</Information_x0020_Classification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C9659B9-8752-4DC3-8CFE-950F74D5E77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34af464-7aa1-4edd-9be4-83dffc1cb92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purl.org/dc/terms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purl.org/dc/dcmitype/"/>
    <ds:schemaRef ds:uri="c34af464-7aa1-4edd-9be4-83dffc1cb926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Presentation1</Template>
  <TotalTime>7983</TotalTime>
  <Words>790</Words>
  <Application>Microsoft Office PowerPoint</Application>
  <PresentationFormat>On-screen Show (4:3)</PresentationFormat>
  <Paragraphs>391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4" baseType="lpstr">
      <vt:lpstr>Presentation1</vt:lpstr>
      <vt:lpstr>Custom Design</vt:lpstr>
      <vt:lpstr>PowerPoint Presentation</vt:lpstr>
      <vt:lpstr>8.2(g) Net Allocation to Load (Board Report)- Totals and $/Mwh</vt:lpstr>
    </vt:vector>
  </TitlesOfParts>
  <Company>The Electric Reliability Council of Texas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Nguyen, Hailey</dc:creator>
  <cp:lastModifiedBy>Holt, Blake</cp:lastModifiedBy>
  <cp:revision>637</cp:revision>
  <cp:lastPrinted>2013-09-04T15:10:56Z</cp:lastPrinted>
  <dcterms:created xsi:type="dcterms:W3CDTF">2013-08-06T15:58:57Z</dcterms:created>
  <dcterms:modified xsi:type="dcterms:W3CDTF">2015-09-08T16:57:54Z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0x0101000EB6C32BA7893B4D8D08DA703C6B8599</vt:lpwstr>
  </property>
</Properties>
</file>